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3" r:id="rId3"/>
    <p:sldId id="264" r:id="rId4"/>
    <p:sldId id="265" r:id="rId5"/>
    <p:sldId id="266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>
      <p:cViewPr>
        <p:scale>
          <a:sx n="75" d="100"/>
          <a:sy n="75" d="100"/>
        </p:scale>
        <p:origin x="3714" y="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B013-38F7-8E0D-BF4E-F9F7E618E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C8949-1FD6-DDCB-2FCA-FEABE0BFA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CA7B-2562-9ADA-0AE4-B9E06F89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7DF22-E136-F4F7-8362-AB904054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754B-D472-6083-D21C-1B4DFA85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CF58-7E9F-EDC3-579B-98D56CF6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44E00-2F13-0838-5D65-27F4DEF16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B0DC5-167C-F03E-35CE-854B279C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C1485-981A-C8E5-ED50-CBF9E09F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65FAD-D48C-7073-E5BE-3C19A895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0E3CC-8C44-6D35-1A86-2D1FA56E7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21B8E-9B85-F2F9-3468-B63AC702F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113FA-FB7B-BD66-EC5D-B09C2009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B8357-35A9-86D8-9E84-7BB97E9B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0AD3-5D35-3379-9B24-0993C9AC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7C2D-E1C4-1A2B-5AA0-9E9746E4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2CD8-8736-39C8-9A99-36DFCA27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02A1B-F0E9-5764-60BE-EFC31776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04B7A-BAC1-1F1A-18A4-E59D0A35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6E53-C32B-F320-2417-78A33E77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4295-7CF3-076A-DF8B-923F0351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DDCC5-D55F-F971-002F-5692183B2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FF3EF-750C-8EF7-4958-A14D5354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695E-AF7A-28F9-5E87-31D60C79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63149-C5E3-FD9B-3AC8-4458A9F0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8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33C-E2CE-94F1-5FFE-4036AB8B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EB96-6D3A-DF4F-F413-2FE30BB8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5ED0F-2441-81A1-5456-6178D442D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3C8F-3CF7-80DA-9F22-A049E2EE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5119F-E071-61E2-0557-11BE32EC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7C426-0EF5-A84A-592C-AF772441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B87-5EB8-D4A2-2081-A11A9272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8CF8A-156E-6EF7-2FE8-783D2F5FD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6F43-70BD-760D-4A09-F092AAECD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B40C6-D39E-ED58-A6F4-C79325C90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6ED48-C82E-9CBD-1B15-5EDD7D216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6FAB4-5DA0-D930-9E19-D7F132D9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3DE6C-AE7B-89CE-0ED3-8CE7524A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FD1D9-A2FA-5BEE-84F9-F49B180E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3FEF-36B9-9019-4AF9-17F6E305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A760F-197D-2F81-3683-7CB368BE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99B60-1843-3024-82A0-3F915B8F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5A713-DE15-4440-AA07-306D4BBF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7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6894C-1868-F30D-3BBA-BA9DE67B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16087-1950-FB72-3E8A-C474FD4C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3A023-8C5E-FDDC-876E-103D909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0F8F-1636-6083-1412-76CBD079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1881-E214-B8A4-A2AB-7EEAFAE0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B7B6B-DB20-0764-0E58-D9E5B402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5A253-56CD-9B6A-5DBE-BA34A69B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322AC-C675-7082-3333-9E96BB5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A74A-5843-9811-1257-22F0149A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45ED-9B3C-84A6-01CD-34D75E78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BB2B6-919E-D21C-BA66-D1F5391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A6699-0B2B-02DA-10C1-6D376E0E1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A6E3B-551C-4471-5AC6-C30DA1B7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55F44-8BEE-4C0D-51BE-B940241C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36E10-2794-7D95-42F2-2FBE72B4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4E9E5-AF20-827E-E11B-E0D2BABA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690E-9B45-72D9-B40F-2703043F2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3467-4F32-CE71-E636-C4FD05C82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C5BAC-AC99-44A7-B1D4-B3473CE42EA8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712B0-ACA8-95E8-FBE2-8CD8DA84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A4E77-EC21-75FD-CA42-9C2862BA9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3E5E-4812-4A66-894D-E82FD4EA8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C00B-DA51-9D66-31CA-61BB9378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PopulationGrid</a:t>
            </a:r>
            <a:r>
              <a:rPr lang="en-US" dirty="0"/>
              <a:t> Adaptive Therapy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AEF7E-8B87-E729-1DD3-F0BF13725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Rafael Bravo, Saanvi Prasad, Mark Robertson-Tessi, Alexander Anderson</a:t>
            </a:r>
          </a:p>
        </p:txBody>
      </p:sp>
    </p:spTree>
    <p:extLst>
      <p:ext uri="{BB962C8B-B14F-4D97-AF65-F5344CB8AC3E}">
        <p14:creationId xmlns:p14="http://schemas.microsoft.com/office/powerpoint/2010/main" val="168047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39C5B1-1E04-6E96-0AA9-204F5048BAAE}"/>
              </a:ext>
            </a:extLst>
          </p:cNvPr>
          <p:cNvGrpSpPr/>
          <p:nvPr/>
        </p:nvGrpSpPr>
        <p:grpSpPr>
          <a:xfrm>
            <a:off x="2901513" y="1534439"/>
            <a:ext cx="6806771" cy="4456216"/>
            <a:chOff x="3224703" y="867986"/>
            <a:chExt cx="8737013" cy="57198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13DD50-8A0A-0F8A-E61A-0F76B0CED90D}"/>
                </a:ext>
              </a:extLst>
            </p:cNvPr>
            <p:cNvGrpSpPr/>
            <p:nvPr/>
          </p:nvGrpSpPr>
          <p:grpSpPr>
            <a:xfrm>
              <a:off x="3224703" y="867986"/>
              <a:ext cx="8737013" cy="5719897"/>
              <a:chOff x="3085098" y="3297854"/>
              <a:chExt cx="5032226" cy="32944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BE553F1-18E1-D6E7-2D5A-9382D6BDB907}"/>
                  </a:ext>
                </a:extLst>
              </p:cNvPr>
              <p:cNvSpPr/>
              <p:nvPr/>
            </p:nvSpPr>
            <p:spPr>
              <a:xfrm>
                <a:off x="3085098" y="3816439"/>
                <a:ext cx="857956" cy="84666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Sen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177C34-E9FD-7873-F385-BBF395938FDB}"/>
                  </a:ext>
                </a:extLst>
              </p:cNvPr>
              <p:cNvSpPr/>
              <p:nvPr/>
            </p:nvSpPr>
            <p:spPr>
              <a:xfrm>
                <a:off x="7038624" y="3297854"/>
                <a:ext cx="1078700" cy="84666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Epithelial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B19B26-9693-7E78-82C8-85645B2B6596}"/>
                  </a:ext>
                </a:extLst>
              </p:cNvPr>
              <p:cNvSpPr/>
              <p:nvPr/>
            </p:nvSpPr>
            <p:spPr>
              <a:xfrm>
                <a:off x="5278240" y="5745656"/>
                <a:ext cx="1232348" cy="8466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Endothelial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E75D801-B0FA-A48D-93CA-A19E914274A5}"/>
                  </a:ext>
                </a:extLst>
              </p:cNvPr>
              <p:cNvSpPr/>
              <p:nvPr/>
            </p:nvSpPr>
            <p:spPr>
              <a:xfrm>
                <a:off x="5412717" y="4289777"/>
                <a:ext cx="963394" cy="8466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Glucose</a:t>
                </a:r>
                <a:endParaRPr lang="en-US" sz="1100" baseline="-250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A3F031D-913D-1769-EABF-F138B637DF61}"/>
                  </a:ext>
                </a:extLst>
              </p:cNvPr>
              <p:cNvCxnSpPr>
                <a:cxnSpLocks/>
                <a:stCxn id="13" idx="0"/>
                <a:endCxn id="14" idx="4"/>
              </p:cNvCxnSpPr>
              <p:nvPr/>
            </p:nvCxnSpPr>
            <p:spPr>
              <a:xfrm flipV="1">
                <a:off x="5894414" y="5136443"/>
                <a:ext cx="0" cy="609213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76A93A9-1528-D813-1716-6F7BD4648912}"/>
                  </a:ext>
                </a:extLst>
              </p:cNvPr>
              <p:cNvCxnSpPr>
                <a:cxnSpLocks/>
                <a:stCxn id="14" idx="2"/>
                <a:endCxn id="11" idx="6"/>
              </p:cNvCxnSpPr>
              <p:nvPr/>
            </p:nvCxnSpPr>
            <p:spPr>
              <a:xfrm flipH="1" flipV="1">
                <a:off x="3943054" y="4239773"/>
                <a:ext cx="1469663" cy="473337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A4A619B-51EC-0EAA-4B8D-CF2BBCB02C1B}"/>
                  </a:ext>
                </a:extLst>
              </p:cNvPr>
              <p:cNvCxnSpPr>
                <a:cxnSpLocks/>
                <a:stCxn id="14" idx="7"/>
                <a:endCxn id="12" idx="2"/>
              </p:cNvCxnSpPr>
              <p:nvPr/>
            </p:nvCxnSpPr>
            <p:spPr>
              <a:xfrm flipV="1">
                <a:off x="6235025" y="3721188"/>
                <a:ext cx="803599" cy="692581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Connector: Curved 18">
                <a:extLst>
                  <a:ext uri="{FF2B5EF4-FFF2-40B4-BE49-F238E27FC236}">
                    <a16:creationId xmlns:a16="http://schemas.microsoft.com/office/drawing/2014/main" id="{4439D0BC-9C32-14C8-EBE5-2FAB1D73CA78}"/>
                  </a:ext>
                </a:extLst>
              </p:cNvPr>
              <p:cNvCxnSpPr>
                <a:cxnSpLocks/>
                <a:stCxn id="12" idx="4"/>
                <a:endCxn id="14" idx="6"/>
              </p:cNvCxnSpPr>
              <p:nvPr/>
            </p:nvCxnSpPr>
            <p:spPr>
              <a:xfrm rot="5400000">
                <a:off x="6692748" y="3827883"/>
                <a:ext cx="568590" cy="1201864"/>
              </a:xfrm>
              <a:prstGeom prst="curvedConnector2">
                <a:avLst/>
              </a:prstGeom>
              <a:ln w="76200" cap="flat">
                <a:solidFill>
                  <a:srgbClr val="FF0000"/>
                </a:solidFill>
                <a:tailEnd type="oval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538E91-8625-89EC-F2F2-82D1630FE6E6}"/>
                </a:ext>
              </a:extLst>
            </p:cNvPr>
            <p:cNvSpPr txBox="1"/>
            <p:nvPr/>
          </p:nvSpPr>
          <p:spPr>
            <a:xfrm>
              <a:off x="8153200" y="4225280"/>
              <a:ext cx="1371803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Influx</a:t>
              </a:r>
            </a:p>
            <a:p>
              <a:r>
                <a:rPr lang="en-US" sz="1100" dirty="0"/>
                <a:t>From Blood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53BB24-6653-D772-898F-75D32C41B806}"/>
                </a:ext>
              </a:extLst>
            </p:cNvPr>
            <p:cNvSpPr txBox="1"/>
            <p:nvPr/>
          </p:nvSpPr>
          <p:spPr>
            <a:xfrm>
              <a:off x="5585133" y="2022669"/>
              <a:ext cx="1672655" cy="943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Resource  Dependent Proliferation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75BBD-C28B-5819-0987-884A646D42FD}"/>
                </a:ext>
              </a:extLst>
            </p:cNvPr>
            <p:cNvSpPr txBox="1"/>
            <p:nvPr/>
          </p:nvSpPr>
          <p:spPr>
            <a:xfrm>
              <a:off x="8946759" y="3413990"/>
              <a:ext cx="2515331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FBA1C-E658-4816-81E6-7138C69D29DB}"/>
                </a:ext>
              </a:extLst>
            </p:cNvPr>
            <p:cNvSpPr txBox="1"/>
            <p:nvPr/>
          </p:nvSpPr>
          <p:spPr>
            <a:xfrm>
              <a:off x="5312666" y="3672401"/>
              <a:ext cx="2296484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3F763A7-B76A-DC95-17B5-6BE4E2AAAB32}"/>
              </a:ext>
            </a:extLst>
          </p:cNvPr>
          <p:cNvSpPr/>
          <p:nvPr/>
        </p:nvSpPr>
        <p:spPr>
          <a:xfrm>
            <a:off x="3990891" y="735469"/>
            <a:ext cx="1160502" cy="11452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93EDE8-4D08-63EB-D2E4-100A6361F39B}"/>
              </a:ext>
            </a:extLst>
          </p:cNvPr>
          <p:cNvCxnSpPr>
            <a:cxnSpLocks/>
            <a:stCxn id="14" idx="1"/>
            <a:endCxn id="24" idx="5"/>
          </p:cNvCxnSpPr>
          <p:nvPr/>
        </p:nvCxnSpPr>
        <p:spPr>
          <a:xfrm flipH="1" flipV="1">
            <a:off x="4981441" y="1712986"/>
            <a:ext cx="1259332" cy="133087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8BCBAAA-7F90-EEAE-17BA-15BC4716E82E}"/>
              </a:ext>
            </a:extLst>
          </p:cNvPr>
          <p:cNvCxnSpPr>
            <a:cxnSpLocks/>
            <a:stCxn id="24" idx="6"/>
            <a:endCxn id="14" idx="0"/>
          </p:cNvCxnSpPr>
          <p:nvPr/>
        </p:nvCxnSpPr>
        <p:spPr>
          <a:xfrm>
            <a:off x="5151393" y="1308085"/>
            <a:ext cx="1550103" cy="1568064"/>
          </a:xfrm>
          <a:prstGeom prst="curvedConnector2">
            <a:avLst/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C21CBF5-EE3C-701F-866E-F81D78D98991}"/>
              </a:ext>
            </a:extLst>
          </p:cNvPr>
          <p:cNvCxnSpPr>
            <a:cxnSpLocks/>
            <a:stCxn id="11" idx="5"/>
            <a:endCxn id="14" idx="3"/>
          </p:cNvCxnSpPr>
          <p:nvPr/>
        </p:nvCxnSpPr>
        <p:spPr>
          <a:xfrm rot="16200000" flipH="1">
            <a:off x="4746292" y="2359184"/>
            <a:ext cx="640253" cy="2348710"/>
          </a:xfrm>
          <a:prstGeom prst="curvedConnector3">
            <a:avLst>
              <a:gd name="adj1" fmla="val 161900"/>
            </a:avLst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DC651B6-FC95-3990-53FB-6F2251109577}"/>
              </a:ext>
            </a:extLst>
          </p:cNvPr>
          <p:cNvSpPr/>
          <p:nvPr/>
        </p:nvSpPr>
        <p:spPr>
          <a:xfrm>
            <a:off x="3185391" y="4084412"/>
            <a:ext cx="1303122" cy="11452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Drug</a:t>
            </a:r>
            <a:endParaRPr lang="en-US" sz="1100" baseline="-25000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80F47184-F264-CC4A-BB7E-288CFD5A7ED5}"/>
              </a:ext>
            </a:extLst>
          </p:cNvPr>
          <p:cNvCxnSpPr>
            <a:cxnSpLocks/>
            <a:stCxn id="38" idx="1"/>
            <a:endCxn id="11" idx="3"/>
          </p:cNvCxnSpPr>
          <p:nvPr/>
        </p:nvCxnSpPr>
        <p:spPr>
          <a:xfrm rot="16200000" flipV="1">
            <a:off x="2704490" y="3580388"/>
            <a:ext cx="1038714" cy="304764"/>
          </a:xfrm>
          <a:prstGeom prst="curvedConnector3">
            <a:avLst>
              <a:gd name="adj1" fmla="val 50000"/>
            </a:avLst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E88008-B51C-4DE7-693A-BA929846230F}"/>
              </a:ext>
            </a:extLst>
          </p:cNvPr>
          <p:cNvCxnSpPr>
            <a:cxnSpLocks/>
            <a:stCxn id="13" idx="2"/>
            <a:endCxn id="38" idx="5"/>
          </p:cNvCxnSpPr>
          <p:nvPr/>
        </p:nvCxnSpPr>
        <p:spPr>
          <a:xfrm flipH="1" flipV="1">
            <a:off x="4297675" y="5061929"/>
            <a:ext cx="1570361" cy="3561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DF3CBF-6869-FAAE-7889-41C01EC810F2}"/>
              </a:ext>
            </a:extLst>
          </p:cNvPr>
          <p:cNvSpPr txBox="1"/>
          <p:nvPr/>
        </p:nvSpPr>
        <p:spPr>
          <a:xfrm>
            <a:off x="2332961" y="3602172"/>
            <a:ext cx="1068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Drug Kill</a:t>
            </a:r>
          </a:p>
        </p:txBody>
      </p:sp>
    </p:spTree>
    <p:extLst>
      <p:ext uri="{BB962C8B-B14F-4D97-AF65-F5344CB8AC3E}">
        <p14:creationId xmlns:p14="http://schemas.microsoft.com/office/powerpoint/2010/main" val="113619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F48FD0C-4914-52BC-9578-EE5B1E3E4822}"/>
              </a:ext>
            </a:extLst>
          </p:cNvPr>
          <p:cNvGrpSpPr/>
          <p:nvPr/>
        </p:nvGrpSpPr>
        <p:grpSpPr>
          <a:xfrm>
            <a:off x="1984596" y="254316"/>
            <a:ext cx="3050952" cy="2830447"/>
            <a:chOff x="1495647" y="1387658"/>
            <a:chExt cx="3050952" cy="28304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101B29-07B8-2BD2-C13D-7BE1E6BC7EF5}"/>
                </a:ext>
              </a:extLst>
            </p:cNvPr>
            <p:cNvGrpSpPr/>
            <p:nvPr/>
          </p:nvGrpSpPr>
          <p:grpSpPr>
            <a:xfrm>
              <a:off x="1495647" y="1387658"/>
              <a:ext cx="3050952" cy="374284"/>
              <a:chOff x="5102448" y="1649602"/>
              <a:chExt cx="3050952" cy="37428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C4B7D2-C40D-D3CE-CE23-E3AC903BE03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A47A6-704A-E7B2-91CA-32A4D4AB7378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5FACAA-EABA-A78B-8676-737A7D48C3B2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5002F7-3C49-0876-642F-A201928CFC1F}"/>
                </a:ext>
              </a:extLst>
            </p:cNvPr>
            <p:cNvGrpSpPr/>
            <p:nvPr/>
          </p:nvGrpSpPr>
          <p:grpSpPr>
            <a:xfrm>
              <a:off x="1495647" y="3848773"/>
              <a:ext cx="3050952" cy="369332"/>
              <a:chOff x="1422399" y="3848773"/>
              <a:chExt cx="3124200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07BB45-2114-DED3-839C-A221462C4967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5F7B2-7745-B6F6-4496-B7276DA57A53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65F757-14AB-0BDD-F932-F50AE061AFE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5549B8-FF92-B01C-4A30-869E29776C56}"/>
              </a:ext>
            </a:extLst>
          </p:cNvPr>
          <p:cNvGrpSpPr/>
          <p:nvPr/>
        </p:nvGrpSpPr>
        <p:grpSpPr>
          <a:xfrm>
            <a:off x="1933807" y="3587979"/>
            <a:ext cx="3050952" cy="2830447"/>
            <a:chOff x="5560646" y="4160150"/>
            <a:chExt cx="3050952" cy="28304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65D770-9B84-32DB-973E-C5F7EB583C8B}"/>
                </a:ext>
              </a:extLst>
            </p:cNvPr>
            <p:cNvGrpSpPr/>
            <p:nvPr/>
          </p:nvGrpSpPr>
          <p:grpSpPr>
            <a:xfrm>
              <a:off x="5560646" y="4160150"/>
              <a:ext cx="3050952" cy="374284"/>
              <a:chOff x="5102448" y="1649602"/>
              <a:chExt cx="3050952" cy="37428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3C2FC8-2883-DE07-0BA5-CF7D3C21122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B5B135-B0A4-B0B4-5780-266D658FD335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30224-A976-6047-3F7B-9E4CFC7BE798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DA2BD2-E685-F49F-764F-83C9A2682873}"/>
                </a:ext>
              </a:extLst>
            </p:cNvPr>
            <p:cNvGrpSpPr/>
            <p:nvPr/>
          </p:nvGrpSpPr>
          <p:grpSpPr>
            <a:xfrm>
              <a:off x="5560646" y="6621265"/>
              <a:ext cx="3050952" cy="369332"/>
              <a:chOff x="1422399" y="3848773"/>
              <a:chExt cx="312420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658CE-1544-6531-9CB1-034CB2B0F005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D32B08-A6BA-C82D-793F-B7D675E903DB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00798-316F-F45D-E09E-7CEB932889C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1060516-3BB0-F4E6-2A2D-81AF55A8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96" y="676511"/>
            <a:ext cx="3050952" cy="20339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6BF495-6B9A-3361-0890-D861D53BA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01" y="3975777"/>
            <a:ext cx="3000163" cy="20001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BEC36A7-A4E0-7863-B0DD-6C9F04F77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451" t="67230" r="33380"/>
          <a:stretch/>
        </p:blipFill>
        <p:spPr>
          <a:xfrm>
            <a:off x="5035548" y="-894"/>
            <a:ext cx="6149921" cy="68354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AD99F0-8A7A-29FA-3260-F341EF3ECB69}"/>
              </a:ext>
            </a:extLst>
          </p:cNvPr>
          <p:cNvSpPr txBox="1"/>
          <p:nvPr/>
        </p:nvSpPr>
        <p:spPr>
          <a:xfrm>
            <a:off x="412749" y="1370329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Therapy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6F7B3-E487-563B-03FF-CAB2C3682CB5}"/>
              </a:ext>
            </a:extLst>
          </p:cNvPr>
          <p:cNvSpPr txBox="1"/>
          <p:nvPr/>
        </p:nvSpPr>
        <p:spPr>
          <a:xfrm>
            <a:off x="412749" y="4652665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Therapy</a:t>
            </a:r>
          </a:p>
        </p:txBody>
      </p:sp>
    </p:spTree>
    <p:extLst>
      <p:ext uri="{BB962C8B-B14F-4D97-AF65-F5344CB8AC3E}">
        <p14:creationId xmlns:p14="http://schemas.microsoft.com/office/powerpoint/2010/main" val="39596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0B29C7B-042C-703D-0773-11BDDAC2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188" y="613357"/>
            <a:ext cx="5550794" cy="6244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DF40-1815-86CC-530D-7D198A1FAF33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Initial Sensitive and Resistant Populations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FB50AB-08CD-7975-D181-A1A0DFE3F929}"/>
              </a:ext>
            </a:extLst>
          </p:cNvPr>
          <p:cNvGrpSpPr/>
          <p:nvPr/>
        </p:nvGrpSpPr>
        <p:grpSpPr>
          <a:xfrm>
            <a:off x="7239805" y="1023334"/>
            <a:ext cx="1801163" cy="5439002"/>
            <a:chOff x="8012538" y="2375616"/>
            <a:chExt cx="571500" cy="17257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8C7A7F-5E2B-D710-873B-46633B48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538" y="2375616"/>
              <a:ext cx="5715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0840AD-1348-010B-5FA4-68F1BEBCA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538" y="3048000"/>
              <a:ext cx="571500" cy="381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2C0CAD-E78C-2472-D0C9-737F51CC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538" y="3720384"/>
              <a:ext cx="571500" cy="381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B495C-A593-470A-7D1A-EED50C79539D}"/>
              </a:ext>
            </a:extLst>
          </p:cNvPr>
          <p:cNvGrpSpPr/>
          <p:nvPr/>
        </p:nvGrpSpPr>
        <p:grpSpPr>
          <a:xfrm>
            <a:off x="7239805" y="796477"/>
            <a:ext cx="1736236" cy="1654488"/>
            <a:chOff x="6904326" y="577650"/>
            <a:chExt cx="3050952" cy="29073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A4BFB8-B3C4-B4EF-B90C-F55E29113B39}"/>
                </a:ext>
              </a:extLst>
            </p:cNvPr>
            <p:cNvSpPr txBox="1"/>
            <p:nvPr/>
          </p:nvSpPr>
          <p:spPr>
            <a:xfrm>
              <a:off x="6904326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Drug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7C4F22-138E-B292-082E-7603E05A2F26}"/>
                </a:ext>
              </a:extLst>
            </p:cNvPr>
            <p:cNvSpPr txBox="1"/>
            <p:nvPr/>
          </p:nvSpPr>
          <p:spPr>
            <a:xfrm>
              <a:off x="8938295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Sens.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2C1388-19F1-DF3F-CAFA-D1F438058C03}"/>
                </a:ext>
              </a:extLst>
            </p:cNvPr>
            <p:cNvSpPr txBox="1"/>
            <p:nvPr/>
          </p:nvSpPr>
          <p:spPr>
            <a:xfrm>
              <a:off x="7921309" y="582602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A8A4CA-DAFA-9A4F-CE48-F2D53F4A9F56}"/>
                </a:ext>
              </a:extLst>
            </p:cNvPr>
            <p:cNvSpPr txBox="1"/>
            <p:nvPr/>
          </p:nvSpPr>
          <p:spPr>
            <a:xfrm>
              <a:off x="6904326" y="3038766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Gluc</a:t>
              </a:r>
              <a:r>
                <a:rPr lang="en-US" sz="1050" dirty="0"/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AD597B-1083-F74E-46C2-8E73EF091286}"/>
                </a:ext>
              </a:extLst>
            </p:cNvPr>
            <p:cNvSpPr txBox="1"/>
            <p:nvPr/>
          </p:nvSpPr>
          <p:spPr>
            <a:xfrm>
              <a:off x="8938295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Epi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B14C84-1FC1-2B5C-4A51-17BD6CE39608}"/>
                </a:ext>
              </a:extLst>
            </p:cNvPr>
            <p:cNvSpPr txBox="1"/>
            <p:nvPr/>
          </p:nvSpPr>
          <p:spPr>
            <a:xfrm>
              <a:off x="7921309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Endo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576020-7C3D-58C5-C7AA-006F4F0232ED}"/>
              </a:ext>
            </a:extLst>
          </p:cNvPr>
          <p:cNvGrpSpPr/>
          <p:nvPr/>
        </p:nvGrpSpPr>
        <p:grpSpPr>
          <a:xfrm>
            <a:off x="7239804" y="2908434"/>
            <a:ext cx="1736236" cy="1654488"/>
            <a:chOff x="6904326" y="577650"/>
            <a:chExt cx="3050952" cy="29073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CD06BC-B64E-C139-4664-DB011B8C55BB}"/>
                </a:ext>
              </a:extLst>
            </p:cNvPr>
            <p:cNvSpPr txBox="1"/>
            <p:nvPr/>
          </p:nvSpPr>
          <p:spPr>
            <a:xfrm>
              <a:off x="6904326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Drug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2B92DE-34F2-4798-E870-E01862B9DA63}"/>
                </a:ext>
              </a:extLst>
            </p:cNvPr>
            <p:cNvSpPr txBox="1"/>
            <p:nvPr/>
          </p:nvSpPr>
          <p:spPr>
            <a:xfrm>
              <a:off x="8938295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Sens.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F9793-1383-102D-E5A7-B92F034BDF44}"/>
                </a:ext>
              </a:extLst>
            </p:cNvPr>
            <p:cNvSpPr txBox="1"/>
            <p:nvPr/>
          </p:nvSpPr>
          <p:spPr>
            <a:xfrm>
              <a:off x="7921309" y="582602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D1AFAD-4921-9585-5048-60BEDB801577}"/>
                </a:ext>
              </a:extLst>
            </p:cNvPr>
            <p:cNvSpPr txBox="1"/>
            <p:nvPr/>
          </p:nvSpPr>
          <p:spPr>
            <a:xfrm>
              <a:off x="6904326" y="3038766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Gluc</a:t>
              </a:r>
              <a:r>
                <a:rPr lang="en-US" sz="1050" dirty="0"/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E5D1F9-5551-4781-F050-49B2F7EF5A40}"/>
                </a:ext>
              </a:extLst>
            </p:cNvPr>
            <p:cNvSpPr txBox="1"/>
            <p:nvPr/>
          </p:nvSpPr>
          <p:spPr>
            <a:xfrm>
              <a:off x="8938295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Epi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1CC215-F5F3-D4C9-1488-F68E4ACF6D95}"/>
                </a:ext>
              </a:extLst>
            </p:cNvPr>
            <p:cNvSpPr txBox="1"/>
            <p:nvPr/>
          </p:nvSpPr>
          <p:spPr>
            <a:xfrm>
              <a:off x="7921309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Endo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44D44C-5F55-5A5A-5E5E-0CD28BA2567D}"/>
              </a:ext>
            </a:extLst>
          </p:cNvPr>
          <p:cNvGrpSpPr/>
          <p:nvPr/>
        </p:nvGrpSpPr>
        <p:grpSpPr>
          <a:xfrm>
            <a:off x="7220886" y="5034705"/>
            <a:ext cx="1736236" cy="1654488"/>
            <a:chOff x="6904326" y="577650"/>
            <a:chExt cx="3050952" cy="29073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B53748-8279-AB01-CA21-5C5E153B79B9}"/>
                </a:ext>
              </a:extLst>
            </p:cNvPr>
            <p:cNvSpPr txBox="1"/>
            <p:nvPr/>
          </p:nvSpPr>
          <p:spPr>
            <a:xfrm>
              <a:off x="6904326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Drug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442542-59D2-F410-56F5-D6CD51CC431A}"/>
                </a:ext>
              </a:extLst>
            </p:cNvPr>
            <p:cNvSpPr txBox="1"/>
            <p:nvPr/>
          </p:nvSpPr>
          <p:spPr>
            <a:xfrm>
              <a:off x="8938295" y="577650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Sens.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9FEF7C-CBBE-A603-C161-AAB4F5CC6947}"/>
                </a:ext>
              </a:extLst>
            </p:cNvPr>
            <p:cNvSpPr txBox="1"/>
            <p:nvPr/>
          </p:nvSpPr>
          <p:spPr>
            <a:xfrm>
              <a:off x="7921309" y="582602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F2B1654-E601-DA29-6E49-7D3E9003972B}"/>
                </a:ext>
              </a:extLst>
            </p:cNvPr>
            <p:cNvSpPr txBox="1"/>
            <p:nvPr/>
          </p:nvSpPr>
          <p:spPr>
            <a:xfrm>
              <a:off x="6904326" y="3038766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Gluc</a:t>
              </a:r>
              <a:r>
                <a:rPr lang="en-US" sz="1050" dirty="0"/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5CF2C4-E569-2951-5A6E-6E408C8CC772}"/>
                </a:ext>
              </a:extLst>
            </p:cNvPr>
            <p:cNvSpPr txBox="1"/>
            <p:nvPr/>
          </p:nvSpPr>
          <p:spPr>
            <a:xfrm>
              <a:off x="8938295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Epi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DFB57D-D71A-2A8F-0910-778C3E2933A8}"/>
                </a:ext>
              </a:extLst>
            </p:cNvPr>
            <p:cNvSpPr txBox="1"/>
            <p:nvPr/>
          </p:nvSpPr>
          <p:spPr>
            <a:xfrm>
              <a:off x="7921309" y="3038764"/>
              <a:ext cx="1016983" cy="44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Endo</a:t>
              </a:r>
            </a:p>
          </p:txBody>
        </p:sp>
      </p:grp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A942D712-EBA6-95F2-E546-AFC7582ACB0E}"/>
              </a:ext>
            </a:extLst>
          </p:cNvPr>
          <p:cNvSpPr/>
          <p:nvPr/>
        </p:nvSpPr>
        <p:spPr>
          <a:xfrm>
            <a:off x="5295900" y="1080864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69F95569-4D2B-D98F-B98C-BD639E13D2D8}"/>
              </a:ext>
            </a:extLst>
          </p:cNvPr>
          <p:cNvSpPr/>
          <p:nvPr/>
        </p:nvSpPr>
        <p:spPr>
          <a:xfrm>
            <a:off x="5295900" y="3162350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408222CB-30EA-236B-D2F6-A61E9CD36EF7}"/>
              </a:ext>
            </a:extLst>
          </p:cNvPr>
          <p:cNvSpPr/>
          <p:nvPr/>
        </p:nvSpPr>
        <p:spPr>
          <a:xfrm>
            <a:off x="5295900" y="5098468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B16A78-8997-EFFC-F051-EF16556E0660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Domain Size Doesn’t Affect Outcome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4B766-3D5F-9190-6D1E-98A497419717}"/>
              </a:ext>
            </a:extLst>
          </p:cNvPr>
          <p:cNvGrpSpPr/>
          <p:nvPr/>
        </p:nvGrpSpPr>
        <p:grpSpPr>
          <a:xfrm>
            <a:off x="0" y="719504"/>
            <a:ext cx="12165655" cy="4562121"/>
            <a:chOff x="0" y="962379"/>
            <a:chExt cx="11708455" cy="43906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E43120-671C-C90D-1C75-0382CDFC2F03}"/>
                </a:ext>
              </a:extLst>
            </p:cNvPr>
            <p:cNvGrpSpPr/>
            <p:nvPr/>
          </p:nvGrpSpPr>
          <p:grpSpPr>
            <a:xfrm>
              <a:off x="0" y="962379"/>
              <a:ext cx="7805637" cy="4390671"/>
              <a:chOff x="694267" y="516847"/>
              <a:chExt cx="12192000" cy="68580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3FAAE425-8427-DA85-5216-EFB68B1E6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90267" y="516847"/>
                <a:ext cx="6096000" cy="6858000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161F6A99-DD8F-DEB4-CF27-3DF7AC908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4267" y="516847"/>
                <a:ext cx="6096000" cy="6858000"/>
              </a:xfrm>
              <a:prstGeom prst="rect">
                <a:avLst/>
              </a:prstGeom>
            </p:spPr>
          </p:pic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664C430-C5C3-54CB-B4F9-A6377E8F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05636" y="962379"/>
              <a:ext cx="3902819" cy="43906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6EFEC89-516F-3A16-F780-CE25CDE1D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84" y="5543549"/>
            <a:ext cx="1503650" cy="1002433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692C5A-49FB-624F-1E36-43C87ADA1A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77" y="5495899"/>
            <a:ext cx="1503650" cy="1002433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C27053-AE6D-558E-F946-3F1D2DDFA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21" y="5543550"/>
            <a:ext cx="1503650" cy="1002433"/>
          </a:xfrm>
          <a:prstGeom prst="rect">
            <a:avLst/>
          </a:prstGeom>
        </p:spPr>
      </p:pic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296BE95A-AD98-4706-C79D-FD5F261E075A}"/>
              </a:ext>
            </a:extLst>
          </p:cNvPr>
          <p:cNvSpPr/>
          <p:nvPr/>
        </p:nvSpPr>
        <p:spPr>
          <a:xfrm>
            <a:off x="401928" y="1067985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D2B43E46-5C35-616C-EB69-D7BE203C9FCF}"/>
              </a:ext>
            </a:extLst>
          </p:cNvPr>
          <p:cNvSpPr/>
          <p:nvPr/>
        </p:nvSpPr>
        <p:spPr>
          <a:xfrm>
            <a:off x="4529509" y="1067985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E173B74B-46BF-44A1-6D73-F0BD6BA31C00}"/>
              </a:ext>
            </a:extLst>
          </p:cNvPr>
          <p:cNvSpPr/>
          <p:nvPr/>
        </p:nvSpPr>
        <p:spPr>
          <a:xfrm>
            <a:off x="8438678" y="1067985"/>
            <a:ext cx="292100" cy="2907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F1476C-C740-B6B2-A22F-55042BCA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18" y="457580"/>
            <a:ext cx="3583188" cy="40310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EAD65D-597A-4EF9-9D86-80ED6124B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406" y="457580"/>
            <a:ext cx="3583188" cy="40310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D2E494F-DB9C-8F56-AF2D-28AAFA807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594" y="457580"/>
            <a:ext cx="3583188" cy="403108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3A373DA-6992-5A7F-1441-B3AB31356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2" y="4762500"/>
            <a:ext cx="2857500" cy="1905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0B2B2-3986-FD16-0861-3D6E2A38F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4762500"/>
            <a:ext cx="2857500" cy="1905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3B8EB4-5E5C-5352-D339-BD70003E6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38" y="4762500"/>
            <a:ext cx="2857500" cy="190500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8C8614D-0E4E-7287-F5A9-D89BA5502C79}"/>
              </a:ext>
            </a:extLst>
          </p:cNvPr>
          <p:cNvSpPr/>
          <p:nvPr/>
        </p:nvSpPr>
        <p:spPr>
          <a:xfrm>
            <a:off x="3350029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D3A09AA2-2F1A-0945-D3E3-A210A7E4EC5E}"/>
              </a:ext>
            </a:extLst>
          </p:cNvPr>
          <p:cNvSpPr/>
          <p:nvPr/>
        </p:nvSpPr>
        <p:spPr>
          <a:xfrm>
            <a:off x="6933217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828E8C3E-E239-2931-BBFA-69F2782B8005}"/>
              </a:ext>
            </a:extLst>
          </p:cNvPr>
          <p:cNvSpPr/>
          <p:nvPr/>
        </p:nvSpPr>
        <p:spPr>
          <a:xfrm>
            <a:off x="10662455" y="3350357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Initial Tumor Margin Affects Outcome</a:t>
            </a:r>
          </a:p>
        </p:txBody>
      </p:sp>
    </p:spTree>
    <p:extLst>
      <p:ext uri="{BB962C8B-B14F-4D97-AF65-F5344CB8AC3E}">
        <p14:creationId xmlns:p14="http://schemas.microsoft.com/office/powerpoint/2010/main" val="370257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62B66C7B-DD9C-3738-5595-6889D15D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0787" y="648098"/>
            <a:ext cx="5061826" cy="5840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Does Varying Margin Affect Outcome?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37D3D52-C9AF-42AD-FFD9-C843EA2A0EAA}"/>
              </a:ext>
            </a:extLst>
          </p:cNvPr>
          <p:cNvSpPr/>
          <p:nvPr/>
        </p:nvSpPr>
        <p:spPr>
          <a:xfrm>
            <a:off x="3969555" y="5229175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4245FA6-200D-E5DE-2809-7CE0034BF28C}"/>
              </a:ext>
            </a:extLst>
          </p:cNvPr>
          <p:cNvSpPr/>
          <p:nvPr/>
        </p:nvSpPr>
        <p:spPr>
          <a:xfrm>
            <a:off x="7225317" y="5229175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5EA303A-8F33-6F53-48E7-7CBB11D5E9F1}"/>
              </a:ext>
            </a:extLst>
          </p:cNvPr>
          <p:cNvSpPr/>
          <p:nvPr/>
        </p:nvSpPr>
        <p:spPr>
          <a:xfrm>
            <a:off x="3969555" y="1483457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0B6B442C-450E-2B6C-4EEE-52115987D1C8}"/>
              </a:ext>
            </a:extLst>
          </p:cNvPr>
          <p:cNvSpPr/>
          <p:nvPr/>
        </p:nvSpPr>
        <p:spPr>
          <a:xfrm>
            <a:off x="7225317" y="1482384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8D6C2AF-A979-70BC-ABB7-42817DFB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3" y="1555068"/>
            <a:ext cx="2857500" cy="1905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7BB39-C50D-1B0E-08F1-8F33FEB3C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3" y="4422043"/>
            <a:ext cx="2857500" cy="190500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8E1F64-FE39-9421-4784-52D61D2D5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1524000"/>
            <a:ext cx="2857500" cy="190500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4402C4-CE19-FD8F-5226-8F7BCB358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4422043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109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PopulationGrid Adaptive Therapy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PopulationGrid Adaptive Therapy Modeling</dc:title>
  <dc:creator>Rafael Bravo</dc:creator>
  <cp:lastModifiedBy>Rafael Bravo</cp:lastModifiedBy>
  <cp:revision>3</cp:revision>
  <dcterms:created xsi:type="dcterms:W3CDTF">2022-11-30T14:49:42Z</dcterms:created>
  <dcterms:modified xsi:type="dcterms:W3CDTF">2022-11-30T16:34:25Z</dcterms:modified>
</cp:coreProperties>
</file>